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6858000" cy="9906000" type="A4"/>
  <p:notesSz cx="6797675" cy="99266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E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淺色樣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26" autoAdjust="0"/>
    <p:restoredTop sz="94681" autoAdjust="0"/>
  </p:normalViewPr>
  <p:slideViewPr>
    <p:cSldViewPr>
      <p:cViewPr varScale="1">
        <p:scale>
          <a:sx n="80" d="100"/>
          <a:sy n="80" d="100"/>
        </p:scale>
        <p:origin x="3246" y="10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07" tIns="45702" rIns="91407" bIns="45702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91" y="0"/>
            <a:ext cx="2946400" cy="496888"/>
          </a:xfrm>
          <a:prstGeom prst="rect">
            <a:avLst/>
          </a:prstGeom>
        </p:spPr>
        <p:txBody>
          <a:bodyPr vert="horz" lIns="91407" tIns="45702" rIns="91407" bIns="45702" rtlCol="0"/>
          <a:lstStyle>
            <a:lvl1pPr algn="r">
              <a:defRPr sz="1200"/>
            </a:lvl1pPr>
          </a:lstStyle>
          <a:p>
            <a:fld id="{DB6AA2EB-EC5B-4F2F-9709-50C398AD86AE}" type="datetimeFigureOut">
              <a:rPr lang="zh-TW" altLang="en-US" smtClean="0"/>
              <a:t>2023/12/15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7" tIns="45702" rIns="91407" bIns="45702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3" y="4714878"/>
            <a:ext cx="5438775" cy="4467225"/>
          </a:xfrm>
          <a:prstGeom prst="rect">
            <a:avLst/>
          </a:prstGeom>
        </p:spPr>
        <p:txBody>
          <a:bodyPr vert="horz" lIns="91407" tIns="45702" rIns="91407" bIns="45702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07" tIns="45702" rIns="91407" bIns="45702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91" y="9428163"/>
            <a:ext cx="2946400" cy="496887"/>
          </a:xfrm>
          <a:prstGeom prst="rect">
            <a:avLst/>
          </a:prstGeom>
        </p:spPr>
        <p:txBody>
          <a:bodyPr vert="horz" lIns="91407" tIns="45702" rIns="91407" bIns="45702" rtlCol="0" anchor="b"/>
          <a:lstStyle>
            <a:lvl1pPr algn="r">
              <a:defRPr sz="1200"/>
            </a:lvl1pPr>
          </a:lstStyle>
          <a:p>
            <a:fld id="{7BE6D060-112E-4780-8506-BEC41EE4E6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5343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586AB-D1F4-4B3F-9C81-C719F0C4875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2550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0DB6E-342A-4323-A031-4734E003920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92425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846638" y="1073150"/>
            <a:ext cx="1462087" cy="74961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073150"/>
            <a:ext cx="4237038" cy="74961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76E82-B6DB-467D-A490-078100A2A06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73037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5D01C-9699-45DC-8FEF-F9B47DAF464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56755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A5CF8-0FE8-4B31-9936-6A63CA7F8B9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12624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3467100"/>
            <a:ext cx="2833688" cy="5102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43288" y="3467100"/>
            <a:ext cx="2835275" cy="5102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EFF13-6319-499E-8F54-DFD739B8E74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16038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7FDC6-188E-4F3A-92CB-5A1E9B69BA3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08935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A7D84-2AEA-4BFC-BA1F-93BFC4A3025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150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A0A77-AF03-4F6F-8F34-09281A2CFFD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32798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B6BF2-5F95-477F-B85E-BC96DF6854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91266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55EC4-D96B-4B39-8EF3-67AC762CF56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78161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970416五環及海浪"/>
          <p:cNvPicPr>
            <a:picLocks noChangeAspect="1" noChangeArrowheads="1"/>
          </p:cNvPicPr>
          <p:nvPr userDrawn="1"/>
        </p:nvPicPr>
        <p:blipFill>
          <a:blip r:embed="rId13">
            <a:lum brigh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33875"/>
            <a:ext cx="6858000" cy="557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3" descr="970321輔助校徽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3" y="145852"/>
            <a:ext cx="600075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2" descr="96完搞-應化LOGO設計5"/>
          <p:cNvPicPr>
            <a:picLocks noChangeAspect="1" noChangeArrowheads="1"/>
          </p:cNvPicPr>
          <p:nvPr userDrawn="1"/>
        </p:nvPicPr>
        <p:blipFill>
          <a:blip r:embed="rId15">
            <a:lum bright="74000" contrast="-9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1"/>
          <a:stretch>
            <a:fillRect/>
          </a:stretch>
        </p:blipFill>
        <p:spPr bwMode="auto">
          <a:xfrm>
            <a:off x="252413" y="1066404"/>
            <a:ext cx="6537325" cy="763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73150"/>
            <a:ext cx="585152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0270" tIns="10135" rIns="20270" bIns="1013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按一下以編輯母片標題樣式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3467100"/>
            <a:ext cx="5821363" cy="510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0270" tIns="10135" rIns="20270" bIns="101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270" tIns="10135" rIns="20270" bIns="10135" numCol="1" anchor="t" anchorCtr="0" compatLnSpc="1">
            <a:prstTxWarp prst="textNoShape">
              <a:avLst/>
            </a:prstTxWarp>
          </a:bodyPr>
          <a:lstStyle>
            <a:lvl1pPr>
              <a:defRPr sz="3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270" tIns="10135" rIns="20270" bIns="10135" numCol="1" anchor="t" anchorCtr="0" compatLnSpc="1">
            <a:prstTxWarp prst="textNoShape">
              <a:avLst/>
            </a:prstTxWarp>
          </a:bodyPr>
          <a:lstStyle>
            <a:lvl1pPr algn="ctr">
              <a:defRPr sz="3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270" tIns="10135" rIns="20270" bIns="10135" numCol="1" anchor="t" anchorCtr="0" compatLnSpc="1">
            <a:prstTxWarp prst="textNoShape">
              <a:avLst/>
            </a:prstTxWarp>
          </a:bodyPr>
          <a:lstStyle>
            <a:lvl1pPr algn="r">
              <a:defRPr sz="300">
                <a:ea typeface="新細明體" pitchFamily="18" charset="-120"/>
              </a:defRPr>
            </a:lvl1pPr>
          </a:lstStyle>
          <a:p>
            <a:pPr>
              <a:defRPr/>
            </a:pPr>
            <a:fld id="{DB74DA60-9C27-42AC-A639-870C4D1F689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矩形 4"/>
          <p:cNvSpPr/>
          <p:nvPr userDrawn="1"/>
        </p:nvSpPr>
        <p:spPr bwMode="auto">
          <a:xfrm>
            <a:off x="0" y="0"/>
            <a:ext cx="6858000" cy="99060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01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201613" rtl="0" eaLnBrk="0" fontAlgn="base" hangingPunct="0">
        <a:lnSpc>
          <a:spcPct val="150000"/>
        </a:lnSpc>
        <a:spcBef>
          <a:spcPct val="0"/>
        </a:spcBef>
        <a:spcAft>
          <a:spcPct val="0"/>
        </a:spcAft>
        <a:defRPr kumimoji="1" sz="49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201613" rtl="0" eaLnBrk="0" fontAlgn="base" hangingPunct="0">
        <a:lnSpc>
          <a:spcPct val="150000"/>
        </a:lnSpc>
        <a:spcBef>
          <a:spcPct val="0"/>
        </a:spcBef>
        <a:spcAft>
          <a:spcPct val="0"/>
        </a:spcAft>
        <a:defRPr kumimoji="1" sz="4900" b="1">
          <a:solidFill>
            <a:schemeClr val="tx1"/>
          </a:solidFill>
          <a:latin typeface="Times New Roman" pitchFamily="18" charset="0"/>
          <a:ea typeface="標楷體" pitchFamily="65" charset="-120"/>
        </a:defRPr>
      </a:lvl2pPr>
      <a:lvl3pPr algn="ctr" defTabSz="201613" rtl="0" eaLnBrk="0" fontAlgn="base" hangingPunct="0">
        <a:lnSpc>
          <a:spcPct val="150000"/>
        </a:lnSpc>
        <a:spcBef>
          <a:spcPct val="0"/>
        </a:spcBef>
        <a:spcAft>
          <a:spcPct val="0"/>
        </a:spcAft>
        <a:defRPr kumimoji="1" sz="4900" b="1">
          <a:solidFill>
            <a:schemeClr val="tx1"/>
          </a:solidFill>
          <a:latin typeface="Times New Roman" pitchFamily="18" charset="0"/>
          <a:ea typeface="標楷體" pitchFamily="65" charset="-120"/>
        </a:defRPr>
      </a:lvl3pPr>
      <a:lvl4pPr algn="ctr" defTabSz="201613" rtl="0" eaLnBrk="0" fontAlgn="base" hangingPunct="0">
        <a:lnSpc>
          <a:spcPct val="150000"/>
        </a:lnSpc>
        <a:spcBef>
          <a:spcPct val="0"/>
        </a:spcBef>
        <a:spcAft>
          <a:spcPct val="0"/>
        </a:spcAft>
        <a:defRPr kumimoji="1" sz="4900" b="1">
          <a:solidFill>
            <a:schemeClr val="tx1"/>
          </a:solidFill>
          <a:latin typeface="Times New Roman" pitchFamily="18" charset="0"/>
          <a:ea typeface="標楷體" pitchFamily="65" charset="-120"/>
        </a:defRPr>
      </a:lvl4pPr>
      <a:lvl5pPr algn="ctr" defTabSz="201613" rtl="0" eaLnBrk="0" fontAlgn="base" hangingPunct="0">
        <a:lnSpc>
          <a:spcPct val="150000"/>
        </a:lnSpc>
        <a:spcBef>
          <a:spcPct val="0"/>
        </a:spcBef>
        <a:spcAft>
          <a:spcPct val="0"/>
        </a:spcAft>
        <a:defRPr kumimoji="1" sz="4900" b="1">
          <a:solidFill>
            <a:schemeClr val="tx1"/>
          </a:solidFill>
          <a:latin typeface="Times New Roman" pitchFamily="18" charset="0"/>
          <a:ea typeface="標楷體" pitchFamily="65" charset="-120"/>
        </a:defRPr>
      </a:lvl5pPr>
      <a:lvl6pPr marL="457200" algn="ctr" defTabSz="201613" rtl="0" fontAlgn="base">
        <a:lnSpc>
          <a:spcPct val="150000"/>
        </a:lnSpc>
        <a:spcBef>
          <a:spcPct val="0"/>
        </a:spcBef>
        <a:spcAft>
          <a:spcPct val="0"/>
        </a:spcAft>
        <a:defRPr kumimoji="1" sz="4900" b="1">
          <a:solidFill>
            <a:schemeClr val="tx1"/>
          </a:solidFill>
          <a:latin typeface="Times New Roman" pitchFamily="18" charset="0"/>
          <a:ea typeface="標楷體" pitchFamily="65" charset="-120"/>
        </a:defRPr>
      </a:lvl6pPr>
      <a:lvl7pPr marL="914400" algn="ctr" defTabSz="201613" rtl="0" fontAlgn="base">
        <a:lnSpc>
          <a:spcPct val="150000"/>
        </a:lnSpc>
        <a:spcBef>
          <a:spcPct val="0"/>
        </a:spcBef>
        <a:spcAft>
          <a:spcPct val="0"/>
        </a:spcAft>
        <a:defRPr kumimoji="1" sz="4900" b="1">
          <a:solidFill>
            <a:schemeClr val="tx1"/>
          </a:solidFill>
          <a:latin typeface="Times New Roman" pitchFamily="18" charset="0"/>
          <a:ea typeface="標楷體" pitchFamily="65" charset="-120"/>
        </a:defRPr>
      </a:lvl7pPr>
      <a:lvl8pPr marL="1371600" algn="ctr" defTabSz="201613" rtl="0" fontAlgn="base">
        <a:lnSpc>
          <a:spcPct val="150000"/>
        </a:lnSpc>
        <a:spcBef>
          <a:spcPct val="0"/>
        </a:spcBef>
        <a:spcAft>
          <a:spcPct val="0"/>
        </a:spcAft>
        <a:defRPr kumimoji="1" sz="4900" b="1">
          <a:solidFill>
            <a:schemeClr val="tx1"/>
          </a:solidFill>
          <a:latin typeface="Times New Roman" pitchFamily="18" charset="0"/>
          <a:ea typeface="標楷體" pitchFamily="65" charset="-120"/>
        </a:defRPr>
      </a:lvl8pPr>
      <a:lvl9pPr marL="1828800" algn="ctr" defTabSz="201613" rtl="0" fontAlgn="base">
        <a:lnSpc>
          <a:spcPct val="150000"/>
        </a:lnSpc>
        <a:spcBef>
          <a:spcPct val="0"/>
        </a:spcBef>
        <a:spcAft>
          <a:spcPct val="0"/>
        </a:spcAft>
        <a:defRPr kumimoji="1" sz="4900" b="1">
          <a:solidFill>
            <a:schemeClr val="tx1"/>
          </a:solidFill>
          <a:latin typeface="Times New Roman" pitchFamily="18" charset="0"/>
          <a:ea typeface="標楷體" pitchFamily="65" charset="-120"/>
        </a:defRPr>
      </a:lvl9pPr>
    </p:titleStyle>
    <p:bodyStyle>
      <a:lvl1pPr marL="342900" indent="-342900" algn="l" defTabSz="201613" rtl="0" eaLnBrk="0" fontAlgn="base" hangingPunct="0">
        <a:spcBef>
          <a:spcPct val="20000"/>
        </a:spcBef>
        <a:spcAft>
          <a:spcPct val="0"/>
        </a:spcAft>
        <a:defRPr kumimoji="1" sz="4900" b="1">
          <a:solidFill>
            <a:schemeClr val="tx1"/>
          </a:solidFill>
          <a:latin typeface="+mn-lt"/>
          <a:ea typeface="+mn-ea"/>
          <a:cs typeface="+mn-cs"/>
        </a:defRPr>
      </a:lvl1pPr>
      <a:lvl2pPr marL="331788" indent="125413" algn="l" defTabSz="201613" rtl="0" eaLnBrk="0" fontAlgn="base" hangingPunct="0">
        <a:spcBef>
          <a:spcPct val="20000"/>
        </a:spcBef>
        <a:spcAft>
          <a:spcPct val="0"/>
        </a:spcAft>
        <a:defRPr kumimoji="1" sz="4400" b="1">
          <a:solidFill>
            <a:schemeClr val="tx1"/>
          </a:solidFill>
          <a:latin typeface="+mn-lt"/>
          <a:ea typeface="+mn-ea"/>
        </a:defRPr>
      </a:lvl2pPr>
      <a:lvl3pPr marL="674688" indent="239713" algn="l" defTabSz="201613" rtl="0" eaLnBrk="0" fontAlgn="base" hangingPunct="0">
        <a:spcBef>
          <a:spcPct val="20000"/>
        </a:spcBef>
        <a:spcAft>
          <a:spcPct val="0"/>
        </a:spcAft>
        <a:defRPr kumimoji="1" sz="4400" b="1">
          <a:solidFill>
            <a:schemeClr val="tx1"/>
          </a:solidFill>
          <a:latin typeface="+mn-lt"/>
          <a:ea typeface="+mn-ea"/>
        </a:defRPr>
      </a:lvl3pPr>
      <a:lvl4pPr marL="1004888" indent="366713" algn="l" defTabSz="201613" rtl="0" eaLnBrk="0" fontAlgn="base" hangingPunct="0">
        <a:spcBef>
          <a:spcPct val="20000"/>
        </a:spcBef>
        <a:spcAft>
          <a:spcPct val="0"/>
        </a:spcAft>
        <a:defRPr kumimoji="1" sz="4400" b="1">
          <a:solidFill>
            <a:schemeClr val="tx1"/>
          </a:solidFill>
          <a:latin typeface="+mn-lt"/>
          <a:ea typeface="+mn-ea"/>
        </a:defRPr>
      </a:lvl4pPr>
      <a:lvl5pPr marL="1336675" indent="492125" algn="l" defTabSz="201613" rtl="0" eaLnBrk="0" fontAlgn="base" hangingPunct="0">
        <a:spcBef>
          <a:spcPct val="20000"/>
        </a:spcBef>
        <a:spcAft>
          <a:spcPct val="0"/>
        </a:spcAft>
        <a:defRPr kumimoji="1" sz="4400" b="1">
          <a:solidFill>
            <a:schemeClr val="tx1"/>
          </a:solidFill>
          <a:latin typeface="+mn-lt"/>
          <a:ea typeface="+mn-ea"/>
        </a:defRPr>
      </a:lvl5pPr>
      <a:lvl6pPr marL="1793875" algn="l" defTabSz="201613" rtl="0" fontAlgn="base">
        <a:spcBef>
          <a:spcPct val="20000"/>
        </a:spcBef>
        <a:spcAft>
          <a:spcPct val="0"/>
        </a:spcAft>
        <a:defRPr kumimoji="1" sz="4400" b="1">
          <a:solidFill>
            <a:schemeClr val="tx1"/>
          </a:solidFill>
          <a:latin typeface="+mn-lt"/>
          <a:ea typeface="+mn-ea"/>
        </a:defRPr>
      </a:lvl6pPr>
      <a:lvl7pPr marL="2251075" algn="l" defTabSz="201613" rtl="0" fontAlgn="base">
        <a:spcBef>
          <a:spcPct val="20000"/>
        </a:spcBef>
        <a:spcAft>
          <a:spcPct val="0"/>
        </a:spcAft>
        <a:defRPr kumimoji="1" sz="4400" b="1">
          <a:solidFill>
            <a:schemeClr val="tx1"/>
          </a:solidFill>
          <a:latin typeface="+mn-lt"/>
          <a:ea typeface="+mn-ea"/>
        </a:defRPr>
      </a:lvl7pPr>
      <a:lvl8pPr marL="2708275" algn="l" defTabSz="201613" rtl="0" fontAlgn="base">
        <a:spcBef>
          <a:spcPct val="20000"/>
        </a:spcBef>
        <a:spcAft>
          <a:spcPct val="0"/>
        </a:spcAft>
        <a:defRPr kumimoji="1" sz="4400" b="1">
          <a:solidFill>
            <a:schemeClr val="tx1"/>
          </a:solidFill>
          <a:latin typeface="+mn-lt"/>
          <a:ea typeface="+mn-ea"/>
        </a:defRPr>
      </a:lvl8pPr>
      <a:lvl9pPr marL="3165475" algn="l" defTabSz="201613" rtl="0" fontAlgn="base">
        <a:spcBef>
          <a:spcPct val="20000"/>
        </a:spcBef>
        <a:spcAft>
          <a:spcPct val="0"/>
        </a:spcAft>
        <a:defRPr kumimoji="1" sz="44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3075" name="標題 9"/>
          <p:cNvSpPr>
            <a:spLocks noGrp="1"/>
          </p:cNvSpPr>
          <p:nvPr>
            <p:ph type="ctrTitle"/>
          </p:nvPr>
        </p:nvSpPr>
        <p:spPr>
          <a:xfrm>
            <a:off x="1268413" y="344488"/>
            <a:ext cx="4968875" cy="6477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TW" altLang="zh-TW" sz="2000" dirty="0" smtClean="0"/>
              <a:t>應用化學系實驗室緊急聯絡表（靜安</a:t>
            </a:r>
            <a:r>
              <a:rPr lang="en-US" altLang="zh-TW" sz="2000" dirty="0" smtClean="0"/>
              <a:t>231</a:t>
            </a:r>
            <a:r>
              <a:rPr lang="zh-TW" altLang="zh-TW" sz="2400" dirty="0" smtClean="0"/>
              <a:t>）</a:t>
            </a:r>
            <a:endParaRPr lang="zh-TW" altLang="en-US" sz="2400" dirty="0" smtClean="0"/>
          </a:p>
        </p:txBody>
      </p:sp>
      <p:sp>
        <p:nvSpPr>
          <p:cNvPr id="3076" name="Rectangle 10"/>
          <p:cNvSpPr>
            <a:spLocks noChangeArrowheads="1"/>
          </p:cNvSpPr>
          <p:nvPr/>
        </p:nvSpPr>
        <p:spPr bwMode="auto">
          <a:xfrm>
            <a:off x="5157788" y="920750"/>
            <a:ext cx="148431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TW" sz="1100" dirty="0" smtClean="0">
                <a:latin typeface="Times New Roman" pitchFamily="18" charset="0"/>
                <a:cs typeface="Times New Roman" pitchFamily="18" charset="0"/>
              </a:rPr>
              <a:t>2018//10/01</a:t>
            </a:r>
            <a:r>
              <a:rPr lang="zh-TW" altLang="en-US" sz="1100" dirty="0" smtClean="0">
                <a:latin typeface="標楷體" pitchFamily="65" charset="-120"/>
                <a:cs typeface="Times New Roman" pitchFamily="18" charset="0"/>
              </a:rPr>
              <a:t>更新</a:t>
            </a:r>
            <a:endParaRPr lang="zh-TW" altLang="en-US" dirty="0"/>
          </a:p>
        </p:txBody>
      </p:sp>
      <p:grpSp>
        <p:nvGrpSpPr>
          <p:cNvPr id="3" name="群組 2"/>
          <p:cNvGrpSpPr/>
          <p:nvPr/>
        </p:nvGrpSpPr>
        <p:grpSpPr>
          <a:xfrm>
            <a:off x="188913" y="5167883"/>
            <a:ext cx="6448425" cy="4465637"/>
            <a:chOff x="188913" y="4808538"/>
            <a:chExt cx="6448425" cy="4465637"/>
          </a:xfrm>
        </p:grpSpPr>
        <p:sp>
          <p:nvSpPr>
            <p:cNvPr id="3129" name="矩形 12"/>
            <p:cNvSpPr>
              <a:spLocks noChangeArrowheads="1"/>
            </p:cNvSpPr>
            <p:nvPr/>
          </p:nvSpPr>
          <p:spPr bwMode="auto">
            <a:xfrm>
              <a:off x="4868863" y="4808538"/>
              <a:ext cx="1768475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TW" altLang="zh-TW" sz="1000" dirty="0">
                  <a:latin typeface="微軟正黑體" pitchFamily="34" charset="-120"/>
                  <a:ea typeface="微軟正黑體" pitchFamily="34" charset="-120"/>
                </a:rPr>
                <a:t>以上資料異動時須及時更新</a:t>
              </a:r>
              <a:endParaRPr lang="zh-TW" altLang="en-US" sz="1000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pic>
          <p:nvPicPr>
            <p:cNvPr id="3131" name="Picture 22" descr="環安-毒化物運作場所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98" t="19547" r="2428" b="2271"/>
            <a:stretch>
              <a:fillRect/>
            </a:stretch>
          </p:blipFill>
          <p:spPr bwMode="auto">
            <a:xfrm>
              <a:off x="4149725" y="5097463"/>
              <a:ext cx="2390775" cy="3024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" name="群組 1"/>
            <p:cNvGrpSpPr/>
            <p:nvPr/>
          </p:nvGrpSpPr>
          <p:grpSpPr>
            <a:xfrm>
              <a:off x="188913" y="4881563"/>
              <a:ext cx="3960812" cy="3240046"/>
              <a:chOff x="188913" y="4881563"/>
              <a:chExt cx="3960812" cy="3240046"/>
            </a:xfrm>
          </p:grpSpPr>
          <p:sp>
            <p:nvSpPr>
              <p:cNvPr id="2071" name="Rectangle 23"/>
              <p:cNvSpPr>
                <a:spLocks noChangeArrowheads="1"/>
              </p:cNvSpPr>
              <p:nvPr/>
            </p:nvSpPr>
            <p:spPr bwMode="auto">
              <a:xfrm>
                <a:off x="404664" y="4881563"/>
                <a:ext cx="3673475" cy="822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eaLnBrk="0" hangingPunct="0">
                  <a:spcBef>
                    <a:spcPts val="300"/>
                  </a:spcBef>
                  <a:spcAft>
                    <a:spcPts val="300"/>
                  </a:spcAft>
                  <a:defRPr/>
                </a:pPr>
                <a:r>
                  <a:rPr lang="zh-TW" sz="1800" b="1" dirty="0">
                    <a:solidFill>
                      <a:srgbClr val="FF0000"/>
                    </a:solidFill>
                    <a:latin typeface="微軟正黑體" pitchFamily="34" charset="-120"/>
                    <a:ea typeface="微軟正黑體" pitchFamily="34" charset="-120"/>
                    <a:cs typeface="Times New Roman" pitchFamily="18" charset="0"/>
                  </a:rPr>
                  <a:t>統一通報專線：</a:t>
                </a:r>
                <a:endParaRPr lang="en-US" altLang="zh-TW" sz="600" dirty="0">
                  <a:latin typeface="微軟正黑體" pitchFamily="34" charset="-120"/>
                  <a:ea typeface="微軟正黑體" pitchFamily="34" charset="-120"/>
                </a:endParaRPr>
              </a:p>
              <a:p>
                <a:pPr eaLnBrk="0" hangingPunct="0">
                  <a:spcBef>
                    <a:spcPts val="300"/>
                  </a:spcBef>
                  <a:spcAft>
                    <a:spcPts val="300"/>
                  </a:spcAft>
                  <a:defRPr/>
                </a:pPr>
                <a:r>
                  <a:rPr lang="en-US" altLang="zh-TW" sz="1800" b="1" dirty="0">
                    <a:solidFill>
                      <a:srgbClr val="FF0000"/>
                    </a:solidFill>
                    <a:latin typeface="微軟正黑體" pitchFamily="34" charset="-120"/>
                    <a:ea typeface="微軟正黑體" pitchFamily="34" charset="-120"/>
                    <a:cs typeface="Times New Roman" pitchFamily="18" charset="0"/>
                  </a:rPr>
                  <a:t>    </a:t>
                </a:r>
                <a:r>
                  <a:rPr lang="zh-TW" sz="1800" b="1" dirty="0">
                    <a:solidFill>
                      <a:srgbClr val="FF0000"/>
                    </a:solidFill>
                    <a:latin typeface="微軟正黑體" pitchFamily="34" charset="-120"/>
                    <a:ea typeface="微軟正黑體" pitchFamily="34" charset="-120"/>
                    <a:cs typeface="Times New Roman" pitchFamily="18" charset="0"/>
                  </a:rPr>
                  <a:t>校警隊</a:t>
                </a:r>
                <a:r>
                  <a:rPr lang="en-US" altLang="zh-TW" sz="1800" b="1" dirty="0">
                    <a:solidFill>
                      <a:srgbClr val="FF0000"/>
                    </a:solidFill>
                    <a:latin typeface="微軟正黑體" pitchFamily="34" charset="-120"/>
                    <a:ea typeface="微軟正黑體" pitchFamily="34" charset="-120"/>
                    <a:cs typeface="Times New Roman" pitchFamily="18" charset="0"/>
                  </a:rPr>
                  <a:t>2652-9595</a:t>
                </a:r>
                <a:r>
                  <a:rPr lang="zh-TW" altLang="en-US" sz="1800" b="1" dirty="0">
                    <a:solidFill>
                      <a:srgbClr val="FF0000"/>
                    </a:solidFill>
                    <a:latin typeface="微軟正黑體" pitchFamily="34" charset="-120"/>
                    <a:ea typeface="微軟正黑體" pitchFamily="34" charset="-120"/>
                    <a:cs typeface="Times New Roman" pitchFamily="18" charset="0"/>
                  </a:rPr>
                  <a:t>或</a:t>
                </a:r>
                <a:r>
                  <a:rPr lang="en-US" altLang="zh-TW" sz="1800" b="1" dirty="0">
                    <a:solidFill>
                      <a:srgbClr val="FF0000"/>
                    </a:solidFill>
                    <a:latin typeface="微軟正黑體" pitchFamily="34" charset="-120"/>
                    <a:ea typeface="微軟正黑體" pitchFamily="34" charset="-120"/>
                    <a:cs typeface="Times New Roman" pitchFamily="18" charset="0"/>
                  </a:rPr>
                  <a:t>29595</a:t>
                </a:r>
                <a:endParaRPr lang="en-US" altLang="zh-TW" sz="600" dirty="0">
                  <a:latin typeface="微軟正黑體" pitchFamily="34" charset="-120"/>
                  <a:ea typeface="微軟正黑體" pitchFamily="34" charset="-120"/>
                </a:endParaRPr>
              </a:p>
              <a:p>
                <a:pPr indent="800100" eaLnBrk="0" hangingPunct="0">
                  <a:defRPr/>
                </a:pPr>
                <a:endParaRPr lang="en-US" altLang="zh-TW" dirty="0">
                  <a:latin typeface="微軟正黑體" pitchFamily="34" charset="-120"/>
                  <a:ea typeface="微軟正黑體" pitchFamily="34" charset="-120"/>
                </a:endParaRPr>
              </a:p>
            </p:txBody>
          </p:sp>
          <p:sp>
            <p:nvSpPr>
              <p:cNvPr id="3132" name="矩形 28"/>
              <p:cNvSpPr>
                <a:spLocks noChangeArrowheads="1"/>
              </p:cNvSpPr>
              <p:nvPr/>
            </p:nvSpPr>
            <p:spPr bwMode="auto">
              <a:xfrm>
                <a:off x="188913" y="5567064"/>
                <a:ext cx="3960812" cy="25545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indent="314325" eaLnBrk="0" hangingPunct="0"/>
                <a:r>
                  <a:rPr lang="zh-TW" altLang="zh-TW" sz="14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</a:rPr>
                  <a:t>※</a:t>
                </a:r>
                <a:r>
                  <a:rPr lang="zh-TW" altLang="en-US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</a:rPr>
                  <a:t>其他聯絡電話</a:t>
                </a:r>
                <a:r>
                  <a:rPr lang="en-US" altLang="zh-TW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</a:rPr>
                  <a:t>(</a:t>
                </a:r>
                <a:r>
                  <a:rPr lang="zh-TW" altLang="en-US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</a:rPr>
                  <a:t>由校警隊專責聯繫</a:t>
                </a:r>
                <a:r>
                  <a:rPr lang="en-US" altLang="zh-TW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</a:rPr>
                  <a:t>)</a:t>
                </a:r>
              </a:p>
              <a:p>
                <a:pPr marL="715963" indent="-180975" eaLnBrk="0" hangingPunct="0">
                  <a:buFont typeface="+mj-lt"/>
                  <a:buAutoNum type="arabicPeriod"/>
                </a:pPr>
                <a:r>
                  <a:rPr lang="zh-TW" altLang="en-US" sz="1200" dirty="0" smtClean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</a:rPr>
                  <a:t>火災</a:t>
                </a:r>
                <a:r>
                  <a:rPr lang="zh-TW" altLang="en-US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</a:rPr>
                  <a:t>事故</a:t>
                </a:r>
                <a:r>
                  <a:rPr lang="zh-TW" altLang="en-US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</a:t>
                </a:r>
                <a:r>
                  <a:rPr lang="zh-TW" altLang="en-US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</a:rPr>
                  <a:t> </a:t>
                </a:r>
                <a:r>
                  <a:rPr lang="en-US" altLang="zh-TW" sz="1200" dirty="0" smtClean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</a:rPr>
                  <a:t>119</a:t>
                </a:r>
              </a:p>
              <a:p>
                <a:pPr marL="715963" lvl="1" eaLnBrk="0" hangingPunct="0"/>
                <a:r>
                  <a:rPr lang="zh-TW" altLang="en-US" sz="1200" dirty="0" smtClean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沙鹿</a:t>
                </a:r>
                <a:r>
                  <a:rPr lang="zh-TW" altLang="en-US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消防隊</a:t>
                </a:r>
                <a:r>
                  <a:rPr lang="en-US" altLang="zh-TW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: </a:t>
                </a:r>
                <a:r>
                  <a:rPr lang="en-US" altLang="zh-TW" sz="1200" dirty="0" smtClean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04-2631-4471</a:t>
                </a:r>
              </a:p>
              <a:p>
                <a:pPr marL="715963" indent="-180975" eaLnBrk="0" hangingPunct="0">
                  <a:buFont typeface="+mj-lt"/>
                  <a:buAutoNum type="arabicPeriod"/>
                </a:pPr>
                <a:r>
                  <a:rPr lang="zh-TW" altLang="en-US" sz="1200" dirty="0" smtClean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燙傷、一般傷害事故</a:t>
                </a:r>
                <a:endParaRPr lang="en-US" altLang="zh-TW" sz="1200" dirty="0" smtClean="0">
                  <a:solidFill>
                    <a:srgbClr val="000000"/>
                  </a:solidFill>
                  <a:latin typeface="Arial" pitchFamily="34" charset="0"/>
                  <a:ea typeface="微軟正黑體" pitchFamily="34" charset="-120"/>
                  <a:cs typeface="Arial" pitchFamily="34" charset="0"/>
                  <a:sym typeface="Symbol" pitchFamily="18" charset="2"/>
                </a:endParaRPr>
              </a:p>
              <a:p>
                <a:pPr marL="992188" lvl="1" indent="-276225" eaLnBrk="0" hangingPunct="0"/>
                <a:r>
                  <a:rPr lang="en-US" altLang="zh-TW" sz="1200" dirty="0" smtClean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04-2359-2525</a:t>
                </a:r>
                <a:r>
                  <a:rPr lang="zh-TW" altLang="en-US" sz="1200" dirty="0" smtClean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轉</a:t>
                </a:r>
                <a:r>
                  <a:rPr lang="en-US" altLang="zh-TW" sz="1200" dirty="0" smtClean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3611(</a:t>
                </a:r>
                <a:r>
                  <a:rPr lang="zh-TW" altLang="en-US" sz="1200" dirty="0" smtClean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榮總急診室</a:t>
                </a:r>
                <a:r>
                  <a:rPr lang="en-US" altLang="zh-TW" sz="1200" dirty="0" smtClean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)</a:t>
                </a:r>
              </a:p>
              <a:p>
                <a:pPr marL="992188" lvl="1" indent="-276225" eaLnBrk="0" hangingPunct="0"/>
                <a:r>
                  <a:rPr lang="en-US" altLang="zh-TW" sz="1200" dirty="0" smtClean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0800-557995</a:t>
                </a:r>
                <a:r>
                  <a:rPr lang="en-US" altLang="zh-TW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(</a:t>
                </a:r>
                <a:r>
                  <a:rPr lang="zh-TW" altLang="en-US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童綜合急救專線</a:t>
                </a:r>
                <a:r>
                  <a:rPr lang="en-US" altLang="zh-TW" sz="1200" dirty="0" smtClean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)</a:t>
                </a:r>
              </a:p>
              <a:p>
                <a:pPr marL="715963" indent="-180975" eaLnBrk="0" hangingPunct="0">
                  <a:buFont typeface="+mj-lt"/>
                  <a:buAutoNum type="arabicPeriod"/>
                </a:pPr>
                <a:r>
                  <a:rPr lang="zh-TW" altLang="en-US" sz="1200" dirty="0" smtClean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中毒事故</a:t>
                </a:r>
                <a:endParaRPr lang="en-US" altLang="zh-TW" sz="1200" dirty="0" smtClean="0">
                  <a:solidFill>
                    <a:srgbClr val="000000"/>
                  </a:solidFill>
                  <a:latin typeface="Arial" pitchFamily="34" charset="0"/>
                  <a:ea typeface="微軟正黑體" pitchFamily="34" charset="-120"/>
                  <a:cs typeface="Arial" pitchFamily="34" charset="0"/>
                  <a:sym typeface="Symbol" pitchFamily="18" charset="2"/>
                </a:endParaRPr>
              </a:p>
              <a:p>
                <a:pPr marL="801688" lvl="1" indent="-85725" eaLnBrk="0" hangingPunct="0"/>
                <a:r>
                  <a:rPr lang="en-US" altLang="zh-TW" sz="1200" dirty="0" smtClean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04-2359-2525</a:t>
                </a:r>
                <a:r>
                  <a:rPr lang="zh-TW" altLang="en-US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轉</a:t>
                </a:r>
                <a:r>
                  <a:rPr lang="en-US" altLang="zh-TW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3670(</a:t>
                </a:r>
                <a:r>
                  <a:rPr lang="zh-TW" altLang="en-US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榮總毒物臨床</a:t>
                </a:r>
                <a:r>
                  <a:rPr lang="en-US" altLang="zh-TW" sz="1200" dirty="0" smtClean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)</a:t>
                </a:r>
              </a:p>
              <a:p>
                <a:pPr marL="801688" lvl="1" indent="-85725" eaLnBrk="0" hangingPunct="0"/>
                <a:r>
                  <a:rPr lang="en-US" altLang="zh-TW" sz="1200" dirty="0" smtClean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04-2359-9783</a:t>
                </a:r>
              </a:p>
              <a:p>
                <a:pPr marL="801688" lvl="1" indent="-85725" eaLnBrk="0" hangingPunct="0"/>
                <a:r>
                  <a:rPr lang="zh-TW" altLang="en-US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 </a:t>
                </a:r>
                <a:r>
                  <a:rPr lang="zh-TW" altLang="en-US" sz="1200" dirty="0" smtClean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       </a:t>
                </a:r>
                <a:r>
                  <a:rPr lang="en-US" altLang="zh-TW" sz="1200" dirty="0" smtClean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(</a:t>
                </a:r>
                <a:r>
                  <a:rPr lang="zh-TW" altLang="en-US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中區榮總毒藥物諮詢中心</a:t>
                </a:r>
                <a:r>
                  <a:rPr lang="en-US" altLang="zh-TW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-24</a:t>
                </a:r>
                <a:r>
                  <a:rPr lang="zh-TW" altLang="en-US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小時</a:t>
                </a:r>
                <a:r>
                  <a:rPr lang="en-US" altLang="zh-TW" sz="1200" dirty="0" smtClean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)</a:t>
                </a:r>
              </a:p>
              <a:p>
                <a:pPr marL="715963" indent="-180975" eaLnBrk="0" hangingPunct="0">
                  <a:buFont typeface="+mj-lt"/>
                  <a:buAutoNum type="arabicPeriod"/>
                </a:pPr>
                <a:r>
                  <a:rPr lang="zh-TW" altLang="en-US" sz="1200" dirty="0" smtClean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一般</a:t>
                </a:r>
                <a:r>
                  <a:rPr lang="zh-TW" altLang="en-US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事故</a:t>
                </a:r>
                <a:r>
                  <a:rPr lang="en-US" altLang="zh-TW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(</a:t>
                </a:r>
                <a:r>
                  <a:rPr lang="zh-TW" altLang="en-US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竊盜或可疑人物等</a:t>
                </a:r>
                <a:r>
                  <a:rPr lang="en-US" altLang="zh-TW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)</a:t>
                </a:r>
              </a:p>
              <a:p>
                <a:pPr indent="314325" eaLnBrk="0" hangingPunct="0"/>
                <a:r>
                  <a:rPr lang="en-US" altLang="zh-TW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        </a:t>
                </a:r>
                <a:r>
                  <a:rPr lang="zh-TW" altLang="en-US" sz="1200" dirty="0" smtClean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 </a:t>
                </a:r>
                <a:r>
                  <a:rPr lang="en-US" altLang="zh-TW" sz="1200" dirty="0" smtClean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04-26630634</a:t>
                </a:r>
                <a:r>
                  <a:rPr lang="zh-TW" altLang="en-US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（清水分局</a:t>
                </a:r>
                <a:r>
                  <a:rPr lang="en-US" altLang="zh-TW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-</a:t>
                </a:r>
                <a:r>
                  <a:rPr lang="zh-TW" altLang="en-US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晉江派出所）</a:t>
                </a:r>
              </a:p>
              <a:p>
                <a:pPr indent="314325" eaLnBrk="0" hangingPunct="0"/>
                <a:r>
                  <a:rPr lang="en-US" altLang="zh-TW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       </a:t>
                </a:r>
                <a:r>
                  <a:rPr lang="zh-TW" altLang="en-US" sz="1200" dirty="0" smtClean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 </a:t>
                </a:r>
                <a:r>
                  <a:rPr lang="en-US" altLang="zh-TW" sz="1200" dirty="0" smtClean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 </a:t>
                </a:r>
                <a:r>
                  <a:rPr lang="en-US" altLang="zh-TW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04-26624447</a:t>
                </a:r>
                <a:r>
                  <a:rPr lang="zh-TW" altLang="en-US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（清水分局</a:t>
                </a:r>
                <a:r>
                  <a:rPr lang="en-US" altLang="zh-TW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-</a:t>
                </a:r>
                <a:r>
                  <a:rPr lang="zh-TW" altLang="en-US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晉江派出所</a:t>
                </a:r>
                <a:r>
                  <a:rPr lang="zh-TW" altLang="en-US" sz="14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）</a:t>
                </a:r>
                <a:r>
                  <a:rPr lang="zh-TW" altLang="en-US" sz="6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 </a:t>
                </a:r>
                <a:endParaRPr lang="zh-TW" altLang="en-US" sz="1400" dirty="0">
                  <a:solidFill>
                    <a:srgbClr val="000000"/>
                  </a:solidFill>
                  <a:latin typeface="Arial" pitchFamily="34" charset="0"/>
                  <a:ea typeface="微軟正黑體" pitchFamily="34" charset="-120"/>
                  <a:cs typeface="Arial" pitchFamily="34" charset="0"/>
                  <a:sym typeface="Symbol" pitchFamily="18" charset="2"/>
                </a:endParaRPr>
              </a:p>
            </p:txBody>
          </p:sp>
        </p:grpSp>
        <p:sp>
          <p:nvSpPr>
            <p:cNvPr id="3133" name="Rectangle 25"/>
            <p:cNvSpPr>
              <a:spLocks noChangeArrowheads="1"/>
            </p:cNvSpPr>
            <p:nvPr/>
          </p:nvSpPr>
          <p:spPr bwMode="auto">
            <a:xfrm>
              <a:off x="1341438" y="8121650"/>
              <a:ext cx="4292600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US" altLang="zh-TW" sz="1600" b="1" dirty="0"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~</a:t>
              </a:r>
              <a:r>
                <a:rPr lang="zh-TW" sz="1600" b="1" dirty="0"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實驗完畢須確實做好安全確認後始可離開</a:t>
              </a:r>
              <a:r>
                <a:rPr lang="en-US" altLang="zh-TW" sz="1600" b="1" dirty="0"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~</a:t>
              </a:r>
              <a:endParaRPr lang="zh-TW" altLang="zh-TW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grpSp>
          <p:nvGrpSpPr>
            <p:cNvPr id="3134" name="群組 39"/>
            <p:cNvGrpSpPr>
              <a:grpSpLocks/>
            </p:cNvGrpSpPr>
            <p:nvPr/>
          </p:nvGrpSpPr>
          <p:grpSpPr bwMode="auto">
            <a:xfrm>
              <a:off x="2636838" y="8482013"/>
              <a:ext cx="3933825" cy="792162"/>
              <a:chOff x="2636912" y="8481392"/>
              <a:chExt cx="3933056" cy="792088"/>
            </a:xfrm>
          </p:grpSpPr>
          <p:grpSp>
            <p:nvGrpSpPr>
              <p:cNvPr id="3135" name="群組 38"/>
              <p:cNvGrpSpPr>
                <a:grpSpLocks/>
              </p:cNvGrpSpPr>
              <p:nvPr/>
            </p:nvGrpSpPr>
            <p:grpSpPr bwMode="auto">
              <a:xfrm>
                <a:off x="2636912" y="8481392"/>
                <a:ext cx="3933056" cy="792088"/>
                <a:chOff x="2636912" y="8481392"/>
                <a:chExt cx="3933056" cy="792088"/>
              </a:xfrm>
            </p:grpSpPr>
            <p:sp>
              <p:nvSpPr>
                <p:cNvPr id="3137" name="圓角矩形 37"/>
                <p:cNvSpPr>
                  <a:spLocks noChangeArrowheads="1"/>
                </p:cNvSpPr>
                <p:nvPr/>
              </p:nvSpPr>
              <p:spPr bwMode="auto">
                <a:xfrm>
                  <a:off x="2636912" y="8481392"/>
                  <a:ext cx="3933056" cy="792088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254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01613"/>
                  <a:endParaRPr lang="zh-TW" altLang="en-US"/>
                </a:p>
              </p:txBody>
            </p:sp>
            <p:pic>
              <p:nvPicPr>
                <p:cNvPr id="3138" name="圖片 8" descr="描述: 禁止飲食圖示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68960" y="8553400"/>
                  <a:ext cx="575042" cy="62217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3136" name="文字方塊 36"/>
              <p:cNvSpPr txBox="1">
                <a:spLocks noChangeArrowheads="1"/>
              </p:cNvSpPr>
              <p:nvPr/>
            </p:nvSpPr>
            <p:spPr bwMode="auto">
              <a:xfrm>
                <a:off x="3645024" y="8625408"/>
                <a:ext cx="288032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4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 sz="4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 sz="4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 sz="4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 sz="4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  <a:spcAft>
                    <a:spcPts val="1200"/>
                  </a:spcAft>
                </a:pPr>
                <a:r>
                  <a:rPr lang="zh-TW" altLang="en-US" sz="2400">
                    <a:latin typeface="Calibri" pitchFamily="34" charset="0"/>
                    <a:ea typeface="華康儷雅宋" pitchFamily="49" charset="-120"/>
                  </a:rPr>
                  <a:t>實驗室內禁止飲食</a:t>
                </a:r>
                <a:endParaRPr lang="zh-TW" altLang="en-US" sz="2400">
                  <a:ea typeface="華康儷雅宋" pitchFamily="49" charset="-120"/>
                </a:endParaRPr>
              </a:p>
            </p:txBody>
          </p:sp>
        </p:grpSp>
      </p:grpSp>
      <p:graphicFrame>
        <p:nvGraphicFramePr>
          <p:cNvPr id="18" name="表格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412543"/>
              </p:ext>
            </p:extLst>
          </p:nvPr>
        </p:nvGraphicFramePr>
        <p:xfrm>
          <a:off x="549275" y="1208088"/>
          <a:ext cx="6013450" cy="3944309"/>
        </p:xfrm>
        <a:graphic>
          <a:graphicData uri="http://schemas.openxmlformats.org/drawingml/2006/table">
            <a:tbl>
              <a:tblPr/>
              <a:tblGrid>
                <a:gridCol w="1079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5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3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5821"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實驗室名稱</a:t>
                      </a:r>
                    </a:p>
                  </a:txBody>
                  <a:tcPr marL="11830" marR="11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en-US" sz="1200" kern="100" dirty="0">
                        <a:latin typeface="Times New Roman"/>
                        <a:ea typeface="標楷體"/>
                      </a:endParaRPr>
                    </a:p>
                  </a:txBody>
                  <a:tcPr marL="11830" marR="11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負責老師</a:t>
                      </a:r>
                    </a:p>
                  </a:txBody>
                  <a:tcPr marL="11830" marR="11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en-US" sz="1200" kern="100" dirty="0">
                        <a:latin typeface="Times New Roman"/>
                        <a:ea typeface="標楷體"/>
                      </a:endParaRPr>
                    </a:p>
                  </a:txBody>
                  <a:tcPr marL="11830" marR="11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82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聯絡電話</a:t>
                      </a:r>
                    </a:p>
                  </a:txBody>
                  <a:tcPr marL="11830" marR="11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en-US" sz="1200" kern="100" dirty="0">
                        <a:latin typeface="Times New Roman"/>
                        <a:ea typeface="標楷體"/>
                      </a:endParaRPr>
                    </a:p>
                  </a:txBody>
                  <a:tcPr marL="11830" marR="11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49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 </a:t>
                      </a:r>
                      <a:r>
                        <a:rPr lang="zh-TW" sz="1400" kern="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鄰近</a:t>
                      </a:r>
                      <a:r>
                        <a:rPr lang="zh-TW" sz="1400" kern="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實驗室</a:t>
                      </a:r>
                    </a:p>
                  </a:txBody>
                  <a:tcPr marL="11830" marR="11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en-US" sz="1400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830" marR="11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聯絡電話</a:t>
                      </a:r>
                    </a:p>
                  </a:txBody>
                  <a:tcPr marL="11830" marR="11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altLang="en-US" sz="1400" kern="1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830" marR="11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217">
                <a:tc gridSpan="5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研究生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(</a:t>
                      </a:r>
                      <a:r>
                        <a:rPr lang="zh-TW" sz="1400" kern="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緊急聯絡電話</a:t>
                      </a:r>
                      <a:r>
                        <a:rPr lang="zh-TW" sz="1400" kern="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或</a:t>
                      </a:r>
                      <a:r>
                        <a:rPr lang="zh-TW" altLang="en-US" sz="1400" kern="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行動電話</a:t>
                      </a:r>
                      <a:r>
                        <a:rPr lang="en-US" sz="1400" kern="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)</a:t>
                      </a:r>
                      <a:endParaRPr lang="zh-TW" sz="1400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830" marR="11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974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姓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   </a:t>
                      </a:r>
                      <a:r>
                        <a:rPr lang="zh-TW" sz="1400" kern="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名</a:t>
                      </a:r>
                    </a:p>
                  </a:txBody>
                  <a:tcPr marL="11830" marR="11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800" kern="100" dirty="0">
                        <a:latin typeface="Times New Roman"/>
                        <a:ea typeface="新細明體"/>
                      </a:endParaRPr>
                    </a:p>
                  </a:txBody>
                  <a:tcPr marL="11830" marR="11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聯絡電話</a:t>
                      </a:r>
                      <a:r>
                        <a:rPr lang="zh-TW" sz="1400" kern="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或</a:t>
                      </a:r>
                      <a:r>
                        <a:rPr lang="zh-TW" altLang="en-US" sz="1400" kern="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行動電話</a:t>
                      </a:r>
                      <a:endParaRPr lang="zh-TW" sz="1400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830" marR="11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姓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   </a:t>
                      </a:r>
                      <a:r>
                        <a:rPr lang="zh-TW" sz="1400" kern="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名</a:t>
                      </a:r>
                    </a:p>
                  </a:txBody>
                  <a:tcPr marL="11830" marR="11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聯絡電話</a:t>
                      </a:r>
                      <a:r>
                        <a:rPr lang="zh-TW" sz="1400" kern="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或</a:t>
                      </a:r>
                      <a:r>
                        <a:rPr lang="zh-TW" altLang="en-US" sz="1400" kern="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行動電話</a:t>
                      </a:r>
                      <a:endParaRPr lang="zh-TW" sz="1400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830" marR="11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915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en-US" sz="1400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830" marR="1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 dirty="0">
                        <a:latin typeface="Times New Roman"/>
                        <a:ea typeface="標楷體"/>
                      </a:endParaRPr>
                    </a:p>
                  </a:txBody>
                  <a:tcPr marL="11830" marR="1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altLang="en-US" sz="1400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830" marR="1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altLang="en-US" sz="1400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830" marR="1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en-US" sz="1400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830" marR="1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915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en-US" sz="1400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830" marR="1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標楷體"/>
                      </a:endParaRPr>
                    </a:p>
                  </a:txBody>
                  <a:tcPr marL="11830" marR="1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altLang="en-US" sz="1400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830" marR="1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altLang="en-US" sz="1400" kern="1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830" marR="1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en-US" sz="1400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830" marR="1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915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en-US" sz="1400" kern="1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830" marR="1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標楷體"/>
                      </a:endParaRPr>
                    </a:p>
                  </a:txBody>
                  <a:tcPr marL="11830" marR="1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altLang="en-US" sz="1400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830" marR="1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altLang="en-US" sz="1400" kern="1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830" marR="1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en-US" sz="1400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830" marR="1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3915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en-US" sz="1400" kern="1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830" marR="1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標楷體"/>
                      </a:endParaRPr>
                    </a:p>
                  </a:txBody>
                  <a:tcPr marL="11830" marR="1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altLang="en-US" sz="1400" kern="1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830" marR="1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altLang="en-US" sz="1400" kern="1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830" marR="1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en-US" sz="1400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830" marR="1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391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標楷體"/>
                      </a:endParaRPr>
                    </a:p>
                  </a:txBody>
                  <a:tcPr marL="11830" marR="1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標楷體"/>
                      </a:endParaRPr>
                    </a:p>
                  </a:txBody>
                  <a:tcPr marL="11830" marR="1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800"/>
                    </a:p>
                  </a:txBody>
                  <a:tcPr marL="11830" marR="1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 marL="11830" marR="1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 dirty="0">
                        <a:latin typeface="Times New Roman"/>
                        <a:ea typeface="標楷體"/>
                      </a:endParaRPr>
                    </a:p>
                  </a:txBody>
                  <a:tcPr marL="11830" marR="1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6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3075" name="標題 9"/>
          <p:cNvSpPr>
            <a:spLocks noGrp="1"/>
          </p:cNvSpPr>
          <p:nvPr>
            <p:ph type="ctrTitle"/>
          </p:nvPr>
        </p:nvSpPr>
        <p:spPr>
          <a:xfrm>
            <a:off x="1268413" y="344488"/>
            <a:ext cx="4968875" cy="6477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TW" altLang="zh-TW" sz="2000" dirty="0" smtClean="0"/>
              <a:t>應用化學系實驗室緊急聯絡表（靜安</a:t>
            </a:r>
            <a:r>
              <a:rPr lang="en-US" altLang="zh-TW" sz="2000" dirty="0" smtClean="0"/>
              <a:t>231</a:t>
            </a:r>
            <a:r>
              <a:rPr lang="zh-TW" altLang="zh-TW" sz="2400" dirty="0" smtClean="0"/>
              <a:t>）</a:t>
            </a:r>
            <a:endParaRPr lang="zh-TW" altLang="en-US" sz="2400" dirty="0" smtClean="0"/>
          </a:p>
        </p:txBody>
      </p:sp>
      <p:sp>
        <p:nvSpPr>
          <p:cNvPr id="3076" name="Rectangle 10"/>
          <p:cNvSpPr>
            <a:spLocks noChangeArrowheads="1"/>
          </p:cNvSpPr>
          <p:nvPr/>
        </p:nvSpPr>
        <p:spPr bwMode="auto">
          <a:xfrm>
            <a:off x="5157788" y="920750"/>
            <a:ext cx="148431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TW" sz="1100" dirty="0" smtClean="0">
                <a:latin typeface="Times New Roman" pitchFamily="18" charset="0"/>
                <a:cs typeface="Times New Roman" pitchFamily="18" charset="0"/>
              </a:rPr>
              <a:t>2018//10/01</a:t>
            </a:r>
            <a:r>
              <a:rPr lang="zh-TW" altLang="en-US" sz="1100" dirty="0" smtClean="0">
                <a:latin typeface="標楷體" pitchFamily="65" charset="-120"/>
                <a:cs typeface="Times New Roman" pitchFamily="18" charset="0"/>
              </a:rPr>
              <a:t>更新</a:t>
            </a:r>
            <a:endParaRPr lang="zh-TW" altLang="en-US" dirty="0"/>
          </a:p>
        </p:txBody>
      </p:sp>
      <p:grpSp>
        <p:nvGrpSpPr>
          <p:cNvPr id="3" name="群組 2"/>
          <p:cNvGrpSpPr/>
          <p:nvPr/>
        </p:nvGrpSpPr>
        <p:grpSpPr>
          <a:xfrm>
            <a:off x="188913" y="5167883"/>
            <a:ext cx="6448425" cy="4465637"/>
            <a:chOff x="188913" y="4808538"/>
            <a:chExt cx="6448425" cy="4465637"/>
          </a:xfrm>
        </p:grpSpPr>
        <p:sp>
          <p:nvSpPr>
            <p:cNvPr id="3129" name="矩形 12"/>
            <p:cNvSpPr>
              <a:spLocks noChangeArrowheads="1"/>
            </p:cNvSpPr>
            <p:nvPr/>
          </p:nvSpPr>
          <p:spPr bwMode="auto">
            <a:xfrm>
              <a:off x="4868863" y="4808538"/>
              <a:ext cx="1768475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TW" altLang="zh-TW" sz="1000" dirty="0">
                  <a:latin typeface="微軟正黑體" pitchFamily="34" charset="-120"/>
                  <a:ea typeface="微軟正黑體" pitchFamily="34" charset="-120"/>
                </a:rPr>
                <a:t>以上資料異動時須及時更新</a:t>
              </a:r>
              <a:endParaRPr lang="zh-TW" altLang="en-US" sz="1000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grpSp>
          <p:nvGrpSpPr>
            <p:cNvPr id="2" name="群組 1"/>
            <p:cNvGrpSpPr/>
            <p:nvPr/>
          </p:nvGrpSpPr>
          <p:grpSpPr>
            <a:xfrm>
              <a:off x="188913" y="4881563"/>
              <a:ext cx="3960812" cy="3240046"/>
              <a:chOff x="188913" y="4881563"/>
              <a:chExt cx="3960812" cy="3240046"/>
            </a:xfrm>
          </p:grpSpPr>
          <p:sp>
            <p:nvSpPr>
              <p:cNvPr id="2071" name="Rectangle 23"/>
              <p:cNvSpPr>
                <a:spLocks noChangeArrowheads="1"/>
              </p:cNvSpPr>
              <p:nvPr/>
            </p:nvSpPr>
            <p:spPr bwMode="auto">
              <a:xfrm>
                <a:off x="404664" y="4881563"/>
                <a:ext cx="3673475" cy="822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eaLnBrk="0" hangingPunct="0">
                  <a:spcBef>
                    <a:spcPts val="300"/>
                  </a:spcBef>
                  <a:spcAft>
                    <a:spcPts val="300"/>
                  </a:spcAft>
                  <a:defRPr/>
                </a:pPr>
                <a:r>
                  <a:rPr lang="zh-TW" sz="1800" b="1" dirty="0">
                    <a:solidFill>
                      <a:srgbClr val="FF0000"/>
                    </a:solidFill>
                    <a:latin typeface="微軟正黑體" pitchFamily="34" charset="-120"/>
                    <a:ea typeface="微軟正黑體" pitchFamily="34" charset="-120"/>
                    <a:cs typeface="Times New Roman" pitchFamily="18" charset="0"/>
                  </a:rPr>
                  <a:t>統一通報專線：</a:t>
                </a:r>
                <a:endParaRPr lang="en-US" altLang="zh-TW" sz="600" dirty="0">
                  <a:latin typeface="微軟正黑體" pitchFamily="34" charset="-120"/>
                  <a:ea typeface="微軟正黑體" pitchFamily="34" charset="-120"/>
                </a:endParaRPr>
              </a:p>
              <a:p>
                <a:pPr eaLnBrk="0" hangingPunct="0">
                  <a:spcBef>
                    <a:spcPts val="300"/>
                  </a:spcBef>
                  <a:spcAft>
                    <a:spcPts val="300"/>
                  </a:spcAft>
                  <a:defRPr/>
                </a:pPr>
                <a:r>
                  <a:rPr lang="en-US" altLang="zh-TW" sz="1800" b="1" dirty="0">
                    <a:solidFill>
                      <a:srgbClr val="FF0000"/>
                    </a:solidFill>
                    <a:latin typeface="微軟正黑體" pitchFamily="34" charset="-120"/>
                    <a:ea typeface="微軟正黑體" pitchFamily="34" charset="-120"/>
                    <a:cs typeface="Times New Roman" pitchFamily="18" charset="0"/>
                  </a:rPr>
                  <a:t>    </a:t>
                </a:r>
                <a:r>
                  <a:rPr lang="zh-TW" sz="1800" b="1" dirty="0">
                    <a:solidFill>
                      <a:srgbClr val="FF0000"/>
                    </a:solidFill>
                    <a:latin typeface="微軟正黑體" pitchFamily="34" charset="-120"/>
                    <a:ea typeface="微軟正黑體" pitchFamily="34" charset="-120"/>
                    <a:cs typeface="Times New Roman" pitchFamily="18" charset="0"/>
                  </a:rPr>
                  <a:t>校警隊</a:t>
                </a:r>
                <a:r>
                  <a:rPr lang="en-US" altLang="zh-TW" sz="1800" b="1" dirty="0">
                    <a:solidFill>
                      <a:srgbClr val="FF0000"/>
                    </a:solidFill>
                    <a:latin typeface="微軟正黑體" pitchFamily="34" charset="-120"/>
                    <a:ea typeface="微軟正黑體" pitchFamily="34" charset="-120"/>
                    <a:cs typeface="Times New Roman" pitchFamily="18" charset="0"/>
                  </a:rPr>
                  <a:t>2652-9595</a:t>
                </a:r>
                <a:r>
                  <a:rPr lang="zh-TW" altLang="en-US" sz="1800" b="1" dirty="0">
                    <a:solidFill>
                      <a:srgbClr val="FF0000"/>
                    </a:solidFill>
                    <a:latin typeface="微軟正黑體" pitchFamily="34" charset="-120"/>
                    <a:ea typeface="微軟正黑體" pitchFamily="34" charset="-120"/>
                    <a:cs typeface="Times New Roman" pitchFamily="18" charset="0"/>
                  </a:rPr>
                  <a:t>或</a:t>
                </a:r>
                <a:r>
                  <a:rPr lang="en-US" altLang="zh-TW" sz="1800" b="1" dirty="0">
                    <a:solidFill>
                      <a:srgbClr val="FF0000"/>
                    </a:solidFill>
                    <a:latin typeface="微軟正黑體" pitchFamily="34" charset="-120"/>
                    <a:ea typeface="微軟正黑體" pitchFamily="34" charset="-120"/>
                    <a:cs typeface="Times New Roman" pitchFamily="18" charset="0"/>
                  </a:rPr>
                  <a:t>29595</a:t>
                </a:r>
                <a:endParaRPr lang="en-US" altLang="zh-TW" sz="600" dirty="0">
                  <a:latin typeface="微軟正黑體" pitchFamily="34" charset="-120"/>
                  <a:ea typeface="微軟正黑體" pitchFamily="34" charset="-120"/>
                </a:endParaRPr>
              </a:p>
              <a:p>
                <a:pPr indent="800100" eaLnBrk="0" hangingPunct="0">
                  <a:defRPr/>
                </a:pPr>
                <a:endParaRPr lang="en-US" altLang="zh-TW" dirty="0">
                  <a:latin typeface="微軟正黑體" pitchFamily="34" charset="-120"/>
                  <a:ea typeface="微軟正黑體" pitchFamily="34" charset="-120"/>
                </a:endParaRPr>
              </a:p>
            </p:txBody>
          </p:sp>
          <p:sp>
            <p:nvSpPr>
              <p:cNvPr id="3132" name="矩形 28"/>
              <p:cNvSpPr>
                <a:spLocks noChangeArrowheads="1"/>
              </p:cNvSpPr>
              <p:nvPr/>
            </p:nvSpPr>
            <p:spPr bwMode="auto">
              <a:xfrm>
                <a:off x="188913" y="5567064"/>
                <a:ext cx="3960812" cy="25545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indent="314325" eaLnBrk="0" hangingPunct="0"/>
                <a:r>
                  <a:rPr lang="zh-TW" altLang="zh-TW" sz="14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</a:rPr>
                  <a:t>※</a:t>
                </a:r>
                <a:r>
                  <a:rPr lang="zh-TW" altLang="en-US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</a:rPr>
                  <a:t>其他聯絡電話</a:t>
                </a:r>
                <a:r>
                  <a:rPr lang="en-US" altLang="zh-TW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</a:rPr>
                  <a:t>(</a:t>
                </a:r>
                <a:r>
                  <a:rPr lang="zh-TW" altLang="en-US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</a:rPr>
                  <a:t>由校警隊專責聯繫</a:t>
                </a:r>
                <a:r>
                  <a:rPr lang="en-US" altLang="zh-TW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</a:rPr>
                  <a:t>)</a:t>
                </a:r>
              </a:p>
              <a:p>
                <a:pPr marL="715963" indent="-180975" eaLnBrk="0" hangingPunct="0">
                  <a:buFont typeface="+mj-lt"/>
                  <a:buAutoNum type="arabicPeriod"/>
                </a:pPr>
                <a:r>
                  <a:rPr lang="zh-TW" altLang="en-US" sz="1200" dirty="0" smtClean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</a:rPr>
                  <a:t>火災</a:t>
                </a:r>
                <a:r>
                  <a:rPr lang="zh-TW" altLang="en-US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</a:rPr>
                  <a:t>事故</a:t>
                </a:r>
                <a:r>
                  <a:rPr lang="zh-TW" altLang="en-US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</a:t>
                </a:r>
                <a:r>
                  <a:rPr lang="zh-TW" altLang="en-US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</a:rPr>
                  <a:t> </a:t>
                </a:r>
                <a:r>
                  <a:rPr lang="en-US" altLang="zh-TW" sz="1200" dirty="0" smtClean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</a:rPr>
                  <a:t>119</a:t>
                </a:r>
              </a:p>
              <a:p>
                <a:pPr marL="715963" lvl="1" eaLnBrk="0" hangingPunct="0"/>
                <a:r>
                  <a:rPr lang="zh-TW" altLang="en-US" sz="1200" dirty="0" smtClean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沙鹿</a:t>
                </a:r>
                <a:r>
                  <a:rPr lang="zh-TW" altLang="en-US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消防隊</a:t>
                </a:r>
                <a:r>
                  <a:rPr lang="en-US" altLang="zh-TW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: </a:t>
                </a:r>
                <a:r>
                  <a:rPr lang="en-US" altLang="zh-TW" sz="1200" dirty="0" smtClean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04-2631-4471</a:t>
                </a:r>
              </a:p>
              <a:p>
                <a:pPr marL="715963" indent="-180975" eaLnBrk="0" hangingPunct="0">
                  <a:buFont typeface="+mj-lt"/>
                  <a:buAutoNum type="arabicPeriod"/>
                </a:pPr>
                <a:r>
                  <a:rPr lang="zh-TW" altLang="en-US" sz="1200" dirty="0" smtClean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燙傷、一般傷害事故</a:t>
                </a:r>
                <a:endParaRPr lang="en-US" altLang="zh-TW" sz="1200" dirty="0" smtClean="0">
                  <a:solidFill>
                    <a:srgbClr val="000000"/>
                  </a:solidFill>
                  <a:latin typeface="Arial" pitchFamily="34" charset="0"/>
                  <a:ea typeface="微軟正黑體" pitchFamily="34" charset="-120"/>
                  <a:cs typeface="Arial" pitchFamily="34" charset="0"/>
                  <a:sym typeface="Symbol" pitchFamily="18" charset="2"/>
                </a:endParaRPr>
              </a:p>
              <a:p>
                <a:pPr marL="992188" lvl="1" indent="-276225" eaLnBrk="0" hangingPunct="0"/>
                <a:r>
                  <a:rPr lang="en-US" altLang="zh-TW" sz="1200" dirty="0" smtClean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04-2359-2525</a:t>
                </a:r>
                <a:r>
                  <a:rPr lang="zh-TW" altLang="en-US" sz="1200" dirty="0" smtClean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轉</a:t>
                </a:r>
                <a:r>
                  <a:rPr lang="en-US" altLang="zh-TW" sz="1200" dirty="0" smtClean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3611(</a:t>
                </a:r>
                <a:r>
                  <a:rPr lang="zh-TW" altLang="en-US" sz="1200" dirty="0" smtClean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榮總急診室</a:t>
                </a:r>
                <a:r>
                  <a:rPr lang="en-US" altLang="zh-TW" sz="1200" dirty="0" smtClean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)</a:t>
                </a:r>
              </a:p>
              <a:p>
                <a:pPr marL="992188" lvl="1" indent="-276225" eaLnBrk="0" hangingPunct="0"/>
                <a:r>
                  <a:rPr lang="en-US" altLang="zh-TW" sz="1200" dirty="0" smtClean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0800-557995</a:t>
                </a:r>
                <a:r>
                  <a:rPr lang="en-US" altLang="zh-TW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(</a:t>
                </a:r>
                <a:r>
                  <a:rPr lang="zh-TW" altLang="en-US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童綜合急救專線</a:t>
                </a:r>
                <a:r>
                  <a:rPr lang="en-US" altLang="zh-TW" sz="1200" dirty="0" smtClean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)</a:t>
                </a:r>
              </a:p>
              <a:p>
                <a:pPr marL="715963" indent="-180975" eaLnBrk="0" hangingPunct="0">
                  <a:buFont typeface="+mj-lt"/>
                  <a:buAutoNum type="arabicPeriod"/>
                </a:pPr>
                <a:r>
                  <a:rPr lang="zh-TW" altLang="en-US" sz="1200" dirty="0" smtClean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中毒事故</a:t>
                </a:r>
                <a:endParaRPr lang="en-US" altLang="zh-TW" sz="1200" dirty="0" smtClean="0">
                  <a:solidFill>
                    <a:srgbClr val="000000"/>
                  </a:solidFill>
                  <a:latin typeface="Arial" pitchFamily="34" charset="0"/>
                  <a:ea typeface="微軟正黑體" pitchFamily="34" charset="-120"/>
                  <a:cs typeface="Arial" pitchFamily="34" charset="0"/>
                  <a:sym typeface="Symbol" pitchFamily="18" charset="2"/>
                </a:endParaRPr>
              </a:p>
              <a:p>
                <a:pPr marL="801688" lvl="1" indent="-85725" eaLnBrk="0" hangingPunct="0"/>
                <a:r>
                  <a:rPr lang="en-US" altLang="zh-TW" sz="1200" dirty="0" smtClean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04-2359-2525</a:t>
                </a:r>
                <a:r>
                  <a:rPr lang="zh-TW" altLang="en-US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轉</a:t>
                </a:r>
                <a:r>
                  <a:rPr lang="en-US" altLang="zh-TW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3670(</a:t>
                </a:r>
                <a:r>
                  <a:rPr lang="zh-TW" altLang="en-US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榮總毒物臨床</a:t>
                </a:r>
                <a:r>
                  <a:rPr lang="en-US" altLang="zh-TW" sz="1200" dirty="0" smtClean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)</a:t>
                </a:r>
              </a:p>
              <a:p>
                <a:pPr marL="801688" lvl="1" indent="-85725" eaLnBrk="0" hangingPunct="0"/>
                <a:r>
                  <a:rPr lang="en-US" altLang="zh-TW" sz="1200" dirty="0" smtClean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04-2359-9783</a:t>
                </a:r>
              </a:p>
              <a:p>
                <a:pPr marL="801688" lvl="1" indent="-85725" eaLnBrk="0" hangingPunct="0"/>
                <a:r>
                  <a:rPr lang="zh-TW" altLang="en-US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 </a:t>
                </a:r>
                <a:r>
                  <a:rPr lang="zh-TW" altLang="en-US" sz="1200" dirty="0" smtClean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       </a:t>
                </a:r>
                <a:r>
                  <a:rPr lang="en-US" altLang="zh-TW" sz="1200" dirty="0" smtClean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(</a:t>
                </a:r>
                <a:r>
                  <a:rPr lang="zh-TW" altLang="en-US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中區榮總毒藥物諮詢中心</a:t>
                </a:r>
                <a:r>
                  <a:rPr lang="en-US" altLang="zh-TW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-24</a:t>
                </a:r>
                <a:r>
                  <a:rPr lang="zh-TW" altLang="en-US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小時</a:t>
                </a:r>
                <a:r>
                  <a:rPr lang="en-US" altLang="zh-TW" sz="1200" dirty="0" smtClean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)</a:t>
                </a:r>
              </a:p>
              <a:p>
                <a:pPr marL="715963" indent="-180975" eaLnBrk="0" hangingPunct="0">
                  <a:buFont typeface="+mj-lt"/>
                  <a:buAutoNum type="arabicPeriod"/>
                </a:pPr>
                <a:r>
                  <a:rPr lang="zh-TW" altLang="en-US" sz="1200" dirty="0" smtClean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一般</a:t>
                </a:r>
                <a:r>
                  <a:rPr lang="zh-TW" altLang="en-US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事故</a:t>
                </a:r>
                <a:r>
                  <a:rPr lang="en-US" altLang="zh-TW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(</a:t>
                </a:r>
                <a:r>
                  <a:rPr lang="zh-TW" altLang="en-US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竊盜或可疑人物等</a:t>
                </a:r>
                <a:r>
                  <a:rPr lang="en-US" altLang="zh-TW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)</a:t>
                </a:r>
              </a:p>
              <a:p>
                <a:pPr indent="314325" eaLnBrk="0" hangingPunct="0"/>
                <a:r>
                  <a:rPr lang="en-US" altLang="zh-TW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        </a:t>
                </a:r>
                <a:r>
                  <a:rPr lang="zh-TW" altLang="en-US" sz="1200" dirty="0" smtClean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 </a:t>
                </a:r>
                <a:r>
                  <a:rPr lang="en-US" altLang="zh-TW" sz="1200" dirty="0" smtClean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04-26630634</a:t>
                </a:r>
                <a:r>
                  <a:rPr lang="zh-TW" altLang="en-US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（清水分局</a:t>
                </a:r>
                <a:r>
                  <a:rPr lang="en-US" altLang="zh-TW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-</a:t>
                </a:r>
                <a:r>
                  <a:rPr lang="zh-TW" altLang="en-US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晉江派出所）</a:t>
                </a:r>
              </a:p>
              <a:p>
                <a:pPr indent="314325" eaLnBrk="0" hangingPunct="0"/>
                <a:r>
                  <a:rPr lang="en-US" altLang="zh-TW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       </a:t>
                </a:r>
                <a:r>
                  <a:rPr lang="zh-TW" altLang="en-US" sz="1200" dirty="0" smtClean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 </a:t>
                </a:r>
                <a:r>
                  <a:rPr lang="en-US" altLang="zh-TW" sz="1200" dirty="0" smtClean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 </a:t>
                </a:r>
                <a:r>
                  <a:rPr lang="en-US" altLang="zh-TW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04-26624447</a:t>
                </a:r>
                <a:r>
                  <a:rPr lang="zh-TW" altLang="en-US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（清水分局</a:t>
                </a:r>
                <a:r>
                  <a:rPr lang="en-US" altLang="zh-TW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-</a:t>
                </a:r>
                <a:r>
                  <a:rPr lang="zh-TW" altLang="en-US" sz="12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晉江派出所</a:t>
                </a:r>
                <a:r>
                  <a:rPr lang="zh-TW" altLang="en-US" sz="14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）</a:t>
                </a:r>
                <a:r>
                  <a:rPr lang="zh-TW" altLang="en-US" sz="600" dirty="0">
                    <a:solidFill>
                      <a:srgbClr val="000000"/>
                    </a:solidFill>
                    <a:latin typeface="Arial" pitchFamily="34" charset="0"/>
                    <a:ea typeface="微軟正黑體" pitchFamily="34" charset="-120"/>
                    <a:cs typeface="Arial" pitchFamily="34" charset="0"/>
                    <a:sym typeface="Symbol" pitchFamily="18" charset="2"/>
                  </a:rPr>
                  <a:t> </a:t>
                </a:r>
                <a:endParaRPr lang="zh-TW" altLang="en-US" sz="1400" dirty="0">
                  <a:solidFill>
                    <a:srgbClr val="000000"/>
                  </a:solidFill>
                  <a:latin typeface="Arial" pitchFamily="34" charset="0"/>
                  <a:ea typeface="微軟正黑體" pitchFamily="34" charset="-120"/>
                  <a:cs typeface="Arial" pitchFamily="34" charset="0"/>
                  <a:sym typeface="Symbol" pitchFamily="18" charset="2"/>
                </a:endParaRPr>
              </a:p>
            </p:txBody>
          </p:sp>
        </p:grpSp>
        <p:sp>
          <p:nvSpPr>
            <p:cNvPr id="3133" name="Rectangle 25"/>
            <p:cNvSpPr>
              <a:spLocks noChangeArrowheads="1"/>
            </p:cNvSpPr>
            <p:nvPr/>
          </p:nvSpPr>
          <p:spPr bwMode="auto">
            <a:xfrm>
              <a:off x="1341438" y="8121650"/>
              <a:ext cx="4292600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US" altLang="zh-TW" sz="1600" b="1" dirty="0"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~</a:t>
              </a:r>
              <a:r>
                <a:rPr lang="zh-TW" sz="1600" b="1" dirty="0"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實驗完畢須確實做好安全確認後始可離開</a:t>
              </a:r>
              <a:r>
                <a:rPr lang="en-US" altLang="zh-TW" sz="1600" b="1" dirty="0"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~</a:t>
              </a:r>
              <a:endParaRPr lang="zh-TW" altLang="zh-TW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grpSp>
          <p:nvGrpSpPr>
            <p:cNvPr id="3134" name="群組 39"/>
            <p:cNvGrpSpPr>
              <a:grpSpLocks/>
            </p:cNvGrpSpPr>
            <p:nvPr/>
          </p:nvGrpSpPr>
          <p:grpSpPr bwMode="auto">
            <a:xfrm>
              <a:off x="2636838" y="8482013"/>
              <a:ext cx="3933825" cy="792162"/>
              <a:chOff x="2636912" y="8481392"/>
              <a:chExt cx="3933056" cy="792088"/>
            </a:xfrm>
          </p:grpSpPr>
          <p:grpSp>
            <p:nvGrpSpPr>
              <p:cNvPr id="3135" name="群組 38"/>
              <p:cNvGrpSpPr>
                <a:grpSpLocks/>
              </p:cNvGrpSpPr>
              <p:nvPr/>
            </p:nvGrpSpPr>
            <p:grpSpPr bwMode="auto">
              <a:xfrm>
                <a:off x="2636912" y="8481392"/>
                <a:ext cx="3933056" cy="792088"/>
                <a:chOff x="2636912" y="8481392"/>
                <a:chExt cx="3933056" cy="792088"/>
              </a:xfrm>
            </p:grpSpPr>
            <p:sp>
              <p:nvSpPr>
                <p:cNvPr id="3137" name="圓角矩形 37"/>
                <p:cNvSpPr>
                  <a:spLocks noChangeArrowheads="1"/>
                </p:cNvSpPr>
                <p:nvPr/>
              </p:nvSpPr>
              <p:spPr bwMode="auto">
                <a:xfrm>
                  <a:off x="2636912" y="8481392"/>
                  <a:ext cx="3933056" cy="792088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254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01613"/>
                  <a:endParaRPr lang="zh-TW" altLang="en-US"/>
                </a:p>
              </p:txBody>
            </p:sp>
            <p:pic>
              <p:nvPicPr>
                <p:cNvPr id="3138" name="圖片 8" descr="描述: 禁止飲食圖示.jp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68960" y="8553400"/>
                  <a:ext cx="575042" cy="62217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3136" name="文字方塊 36"/>
              <p:cNvSpPr txBox="1">
                <a:spLocks noChangeArrowheads="1"/>
              </p:cNvSpPr>
              <p:nvPr/>
            </p:nvSpPr>
            <p:spPr bwMode="auto">
              <a:xfrm>
                <a:off x="3645024" y="8625408"/>
                <a:ext cx="288032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4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 sz="4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 sz="4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 sz="4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 sz="4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  <a:spcAft>
                    <a:spcPts val="1200"/>
                  </a:spcAft>
                </a:pPr>
                <a:r>
                  <a:rPr lang="zh-TW" altLang="en-US" sz="2400">
                    <a:latin typeface="Calibri" pitchFamily="34" charset="0"/>
                    <a:ea typeface="華康儷雅宋" pitchFamily="49" charset="-120"/>
                  </a:rPr>
                  <a:t>實驗室內禁止飲食</a:t>
                </a:r>
                <a:endParaRPr lang="zh-TW" altLang="en-US" sz="2400">
                  <a:ea typeface="華康儷雅宋" pitchFamily="49" charset="-120"/>
                </a:endParaRPr>
              </a:p>
            </p:txBody>
          </p:sp>
        </p:grpSp>
      </p:grpSp>
      <p:graphicFrame>
        <p:nvGraphicFramePr>
          <p:cNvPr id="18" name="表格 17"/>
          <p:cNvGraphicFramePr>
            <a:graphicFrameLocks noGrp="1"/>
          </p:cNvGraphicFramePr>
          <p:nvPr>
            <p:extLst/>
          </p:nvPr>
        </p:nvGraphicFramePr>
        <p:xfrm>
          <a:off x="549275" y="1208088"/>
          <a:ext cx="6013450" cy="3944309"/>
        </p:xfrm>
        <a:graphic>
          <a:graphicData uri="http://schemas.openxmlformats.org/drawingml/2006/table">
            <a:tbl>
              <a:tblPr/>
              <a:tblGrid>
                <a:gridCol w="1079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5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3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5821"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實驗室名稱</a:t>
                      </a:r>
                    </a:p>
                  </a:txBody>
                  <a:tcPr marL="11830" marR="11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en-US" sz="1200" kern="100" dirty="0">
                        <a:latin typeface="Times New Roman"/>
                        <a:ea typeface="標楷體"/>
                      </a:endParaRPr>
                    </a:p>
                  </a:txBody>
                  <a:tcPr marL="11830" marR="11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負責老師</a:t>
                      </a:r>
                    </a:p>
                  </a:txBody>
                  <a:tcPr marL="11830" marR="11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en-US" sz="1200" kern="100" dirty="0">
                        <a:latin typeface="Times New Roman"/>
                        <a:ea typeface="標楷體"/>
                      </a:endParaRPr>
                    </a:p>
                  </a:txBody>
                  <a:tcPr marL="11830" marR="11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82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聯絡電話</a:t>
                      </a:r>
                    </a:p>
                  </a:txBody>
                  <a:tcPr marL="11830" marR="11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en-US" sz="1200" kern="100" dirty="0">
                        <a:latin typeface="Times New Roman"/>
                        <a:ea typeface="標楷體"/>
                      </a:endParaRPr>
                    </a:p>
                  </a:txBody>
                  <a:tcPr marL="11830" marR="11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49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 </a:t>
                      </a:r>
                      <a:r>
                        <a:rPr lang="zh-TW" sz="1400" kern="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鄰近</a:t>
                      </a:r>
                      <a:r>
                        <a:rPr lang="zh-TW" sz="1400" kern="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實驗室</a:t>
                      </a:r>
                    </a:p>
                  </a:txBody>
                  <a:tcPr marL="11830" marR="11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en-US" sz="1400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830" marR="11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聯絡電話</a:t>
                      </a:r>
                    </a:p>
                  </a:txBody>
                  <a:tcPr marL="11830" marR="11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altLang="en-US" sz="1400" kern="1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830" marR="11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217">
                <a:tc gridSpan="5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研究生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(</a:t>
                      </a:r>
                      <a:r>
                        <a:rPr lang="zh-TW" sz="1400" kern="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緊急聯絡電話</a:t>
                      </a:r>
                      <a:r>
                        <a:rPr lang="zh-TW" sz="1400" kern="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或</a:t>
                      </a:r>
                      <a:r>
                        <a:rPr lang="zh-TW" altLang="en-US" sz="1400" kern="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行動電話</a:t>
                      </a:r>
                      <a:r>
                        <a:rPr lang="en-US" sz="1400" kern="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)</a:t>
                      </a:r>
                      <a:endParaRPr lang="zh-TW" sz="1400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830" marR="11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974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姓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   </a:t>
                      </a:r>
                      <a:r>
                        <a:rPr lang="zh-TW" sz="1400" kern="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名</a:t>
                      </a:r>
                    </a:p>
                  </a:txBody>
                  <a:tcPr marL="11830" marR="11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800" kern="100" dirty="0">
                        <a:latin typeface="Times New Roman"/>
                        <a:ea typeface="新細明體"/>
                      </a:endParaRPr>
                    </a:p>
                  </a:txBody>
                  <a:tcPr marL="11830" marR="11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聯絡電話</a:t>
                      </a:r>
                      <a:r>
                        <a:rPr lang="zh-TW" sz="1400" kern="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或</a:t>
                      </a:r>
                      <a:r>
                        <a:rPr lang="zh-TW" altLang="en-US" sz="1400" kern="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行動電話</a:t>
                      </a:r>
                      <a:endParaRPr lang="zh-TW" sz="1400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830" marR="11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姓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   </a:t>
                      </a:r>
                      <a:r>
                        <a:rPr lang="zh-TW" sz="1400" kern="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名</a:t>
                      </a:r>
                    </a:p>
                  </a:txBody>
                  <a:tcPr marL="11830" marR="11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聯絡電話</a:t>
                      </a:r>
                      <a:r>
                        <a:rPr lang="zh-TW" sz="1400" kern="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或</a:t>
                      </a:r>
                      <a:r>
                        <a:rPr lang="zh-TW" altLang="en-US" sz="1400" kern="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行動電話</a:t>
                      </a:r>
                      <a:endParaRPr lang="zh-TW" sz="1400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830" marR="11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915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en-US" sz="1400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830" marR="1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 dirty="0">
                        <a:latin typeface="Times New Roman"/>
                        <a:ea typeface="標楷體"/>
                      </a:endParaRPr>
                    </a:p>
                  </a:txBody>
                  <a:tcPr marL="11830" marR="1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altLang="en-US" sz="1400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830" marR="1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altLang="en-US" sz="1400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830" marR="1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en-US" sz="1400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830" marR="1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915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en-US" sz="1400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830" marR="1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標楷體"/>
                      </a:endParaRPr>
                    </a:p>
                  </a:txBody>
                  <a:tcPr marL="11830" marR="1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altLang="en-US" sz="1400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830" marR="1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altLang="en-US" sz="1400" kern="1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830" marR="1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en-US" sz="1400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830" marR="1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915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en-US" sz="1400" kern="1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830" marR="1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標楷體"/>
                      </a:endParaRPr>
                    </a:p>
                  </a:txBody>
                  <a:tcPr marL="11830" marR="1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altLang="en-US" sz="1400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830" marR="1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altLang="en-US" sz="1400" kern="1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830" marR="1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en-US" sz="1400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830" marR="1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3915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en-US" sz="1400" kern="1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830" marR="1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標楷體"/>
                      </a:endParaRPr>
                    </a:p>
                  </a:txBody>
                  <a:tcPr marL="11830" marR="1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altLang="en-US" sz="1400" kern="1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830" marR="1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altLang="en-US" sz="1400" kern="1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830" marR="1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en-US" sz="1400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830" marR="1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391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標楷體"/>
                      </a:endParaRPr>
                    </a:p>
                  </a:txBody>
                  <a:tcPr marL="11830" marR="1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標楷體"/>
                      </a:endParaRPr>
                    </a:p>
                  </a:txBody>
                  <a:tcPr marL="11830" marR="1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800"/>
                    </a:p>
                  </a:txBody>
                  <a:tcPr marL="11830" marR="1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 marL="11830" marR="1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 dirty="0">
                        <a:latin typeface="Times New Roman"/>
                        <a:ea typeface="標楷體"/>
                      </a:endParaRPr>
                    </a:p>
                  </a:txBody>
                  <a:tcPr marL="11830" marR="1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080" y="5456767"/>
            <a:ext cx="2403535" cy="3052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69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預設簡報設計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016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016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1270</TotalTime>
  <Words>330</Words>
  <Application>Microsoft Office PowerPoint</Application>
  <PresentationFormat>A4 紙張 (210x297 公釐)</PresentationFormat>
  <Paragraphs>60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11" baseType="lpstr">
      <vt:lpstr>華康儷雅宋</vt:lpstr>
      <vt:lpstr>微軟正黑體</vt:lpstr>
      <vt:lpstr>新細明體</vt:lpstr>
      <vt:lpstr>標楷體</vt:lpstr>
      <vt:lpstr>Arial</vt:lpstr>
      <vt:lpstr>Calibri</vt:lpstr>
      <vt:lpstr>Symbol</vt:lpstr>
      <vt:lpstr>Times New Roman</vt:lpstr>
      <vt:lpstr>預設簡報設計</vt:lpstr>
      <vt:lpstr>應用化學系實驗室緊急聯絡表（靜安231）</vt:lpstr>
      <vt:lpstr>應用化學系實驗室緊急聯絡表（靜安231）</vt:lpstr>
    </vt:vector>
  </TitlesOfParts>
  <Company>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Ann</dc:creator>
  <cp:lastModifiedBy>admin</cp:lastModifiedBy>
  <cp:revision>148</cp:revision>
  <cp:lastPrinted>2018-09-18T05:24:17Z</cp:lastPrinted>
  <dcterms:created xsi:type="dcterms:W3CDTF">2008-04-11T06:01:19Z</dcterms:created>
  <dcterms:modified xsi:type="dcterms:W3CDTF">2023-12-15T03:42:26Z</dcterms:modified>
</cp:coreProperties>
</file>